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59" r:id="rId7"/>
    <p:sldId id="260" r:id="rId8"/>
    <p:sldId id="263" r:id="rId9"/>
    <p:sldId id="269" r:id="rId10"/>
    <p:sldId id="264" r:id="rId11"/>
    <p:sldId id="265" r:id="rId12"/>
    <p:sldId id="266" r:id="rId13"/>
    <p:sldId id="268" r:id="rId14"/>
    <p:sldId id="270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2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98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2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57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3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1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90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55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00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7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37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52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49362-61DE-479C-8ECC-897A81F9576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48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8989" y="1050757"/>
            <a:ext cx="9914021" cy="10555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Modeling zero-inflated count data in R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797175"/>
            <a:ext cx="9144000" cy="1655762"/>
          </a:xfrm>
        </p:spPr>
        <p:txBody>
          <a:bodyPr/>
          <a:lstStyle/>
          <a:p>
            <a:r>
              <a:rPr lang="en-US" dirty="0" err="1" smtClean="0"/>
              <a:t>LunchinatoRs</a:t>
            </a:r>
            <a:r>
              <a:rPr lang="en-US" dirty="0" smtClean="0"/>
              <a:t> Presentation:</a:t>
            </a:r>
          </a:p>
          <a:p>
            <a:r>
              <a:rPr lang="en-US" dirty="0" smtClean="0"/>
              <a:t>Brett Kelly</a:t>
            </a:r>
          </a:p>
          <a:p>
            <a:r>
              <a:rPr lang="en-US" dirty="0" smtClean="0"/>
              <a:t>06/05/2020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89" y="2620021"/>
            <a:ext cx="3066127" cy="1491953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147" y="2609781"/>
            <a:ext cx="2991853" cy="1524248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837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568" y="406209"/>
            <a:ext cx="3932237" cy="646530"/>
          </a:xfrm>
        </p:spPr>
        <p:txBody>
          <a:bodyPr>
            <a:noAutofit/>
          </a:bodyPr>
          <a:lstStyle/>
          <a:p>
            <a:r>
              <a:rPr lang="en-US" sz="4400" u="sng" dirty="0" smtClean="0"/>
              <a:t>Model Options: </a:t>
            </a:r>
            <a:endParaRPr lang="en-US" sz="44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5173" y="1282156"/>
            <a:ext cx="5556168" cy="429853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Other considerations:</a:t>
            </a:r>
          </a:p>
          <a:p>
            <a:pPr lvl="1"/>
            <a:r>
              <a:rPr lang="en-US" dirty="0" smtClean="0"/>
              <a:t>Are data zero-inflated?</a:t>
            </a:r>
          </a:p>
          <a:p>
            <a:pPr lvl="2"/>
            <a:r>
              <a:rPr lang="en-US" dirty="0" smtClean="0"/>
              <a:t>Ordinary Poisson and Negative Binomial models may perform better if there are not </a:t>
            </a:r>
            <a:r>
              <a:rPr lang="en-US" i="1" dirty="0" smtClean="0"/>
              <a:t>excess</a:t>
            </a:r>
            <a:r>
              <a:rPr lang="en-US" dirty="0" smtClean="0"/>
              <a:t> zeros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Poisson vs. Negative Binomial?</a:t>
            </a:r>
          </a:p>
          <a:p>
            <a:pPr lvl="2"/>
            <a:r>
              <a:rPr lang="en-US" dirty="0" smtClean="0"/>
              <a:t>Poisson for when data is </a:t>
            </a:r>
            <a:r>
              <a:rPr lang="en-US" b="1" dirty="0" smtClean="0"/>
              <a:t>not</a:t>
            </a:r>
            <a:r>
              <a:rPr lang="en-US" dirty="0" smtClean="0"/>
              <a:t> </a:t>
            </a:r>
            <a:r>
              <a:rPr lang="en-US" dirty="0" err="1" smtClean="0"/>
              <a:t>overdispersed</a:t>
            </a:r>
            <a:r>
              <a:rPr lang="en-US" dirty="0" smtClean="0"/>
              <a:t> (variance not much larger than mean)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568" y="1282156"/>
            <a:ext cx="4555457" cy="430003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Zero-inflated </a:t>
            </a:r>
            <a:r>
              <a:rPr lang="en-US" sz="2800" dirty="0" err="1" smtClean="0"/>
              <a:t>poisson</a:t>
            </a:r>
            <a:r>
              <a:rPr lang="en-US" sz="2800" dirty="0" smtClean="0"/>
              <a:t>/negative binomial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Fixed effects only: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pscl</a:t>
            </a:r>
            <a:r>
              <a:rPr lang="en-US" sz="2000" dirty="0" smtClean="0"/>
              <a:t> package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Can Incorporate random effects: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GLMMadaptive</a:t>
            </a:r>
            <a:r>
              <a:rPr lang="en-US" sz="2000" dirty="0" smtClean="0"/>
              <a:t>*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glmmTMB</a:t>
            </a:r>
            <a:r>
              <a:rPr lang="en-US" sz="2000" dirty="0" smtClean="0"/>
              <a:t>*</a:t>
            </a:r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*Not covered in this talk but seems powerful and well documented. Will provide links at end.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8183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06" y="618769"/>
            <a:ext cx="7447106" cy="985443"/>
          </a:xfrm>
        </p:spPr>
        <p:txBody>
          <a:bodyPr>
            <a:noAutofit/>
          </a:bodyPr>
          <a:lstStyle/>
          <a:p>
            <a:r>
              <a:rPr lang="en-US" sz="4400" u="sng" dirty="0" smtClean="0"/>
              <a:t>Poisson vs. Negative Binomial:</a:t>
            </a:r>
            <a:endParaRPr lang="en-US" sz="4400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20526" y="152402"/>
            <a:ext cx="4275224" cy="1451810"/>
          </a:xfrm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2400" b="1" dirty="0" smtClean="0"/>
              <a:t>Conclusion</a:t>
            </a:r>
            <a:r>
              <a:rPr lang="en-US" sz="2400" dirty="0" smtClean="0"/>
              <a:t>: For all three species, variance is larger than the mean, so I chose the negative binomial option for this data analysis</a:t>
            </a: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004273"/>
              </p:ext>
            </p:extLst>
          </p:nvPr>
        </p:nvGraphicFramePr>
        <p:xfrm>
          <a:off x="238206" y="1862666"/>
          <a:ext cx="11616336" cy="3684759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2994851">
                  <a:extLst>
                    <a:ext uri="{9D8B030D-6E8A-4147-A177-3AD203B41FA5}">
                      <a16:colId xmlns:a16="http://schemas.microsoft.com/office/drawing/2014/main" val="3627265512"/>
                    </a:ext>
                  </a:extLst>
                </a:gridCol>
                <a:gridCol w="1724297">
                  <a:extLst>
                    <a:ext uri="{9D8B030D-6E8A-4147-A177-3AD203B41FA5}">
                      <a16:colId xmlns:a16="http://schemas.microsoft.com/office/drawing/2014/main" val="3128855093"/>
                    </a:ext>
                  </a:extLst>
                </a:gridCol>
                <a:gridCol w="1724297">
                  <a:extLst>
                    <a:ext uri="{9D8B030D-6E8A-4147-A177-3AD203B41FA5}">
                      <a16:colId xmlns:a16="http://schemas.microsoft.com/office/drawing/2014/main" val="1629966044"/>
                    </a:ext>
                  </a:extLst>
                </a:gridCol>
                <a:gridCol w="1724297">
                  <a:extLst>
                    <a:ext uri="{9D8B030D-6E8A-4147-A177-3AD203B41FA5}">
                      <a16:colId xmlns:a16="http://schemas.microsoft.com/office/drawing/2014/main" val="2265274115"/>
                    </a:ext>
                  </a:extLst>
                </a:gridCol>
                <a:gridCol w="1724297">
                  <a:extLst>
                    <a:ext uri="{9D8B030D-6E8A-4147-A177-3AD203B41FA5}">
                      <a16:colId xmlns:a16="http://schemas.microsoft.com/office/drawing/2014/main" val="213156714"/>
                    </a:ext>
                  </a:extLst>
                </a:gridCol>
                <a:gridCol w="1724297">
                  <a:extLst>
                    <a:ext uri="{9D8B030D-6E8A-4147-A177-3AD203B41FA5}">
                      <a16:colId xmlns:a16="http://schemas.microsoft.com/office/drawing/2014/main" val="476536839"/>
                    </a:ext>
                  </a:extLst>
                </a:gridCol>
              </a:tblGrid>
              <a:tr h="5747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Species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Mean Count</a:t>
                      </a:r>
                    </a:p>
                    <a:p>
                      <a:pPr algn="ctr"/>
                      <a:r>
                        <a:rPr lang="en-US" sz="2000" dirty="0" smtClean="0"/>
                        <a:t>(present)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/>
                        <a:t>SD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SE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Occurrence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% Zeros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541776"/>
                  </a:ext>
                </a:extLst>
              </a:tr>
              <a:tr h="994573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Sculpin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20/139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86%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8020349"/>
                  </a:ext>
                </a:extLst>
              </a:tr>
              <a:tr h="994573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Longnose Dace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33/139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76%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11177"/>
                  </a:ext>
                </a:extLst>
              </a:tr>
              <a:tr h="994573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Southern Redbelly Dace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33/139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76%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643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26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855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Zero-inflated Model </a:t>
            </a:r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78028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Assumes that a “zero” is due to two different processes</a:t>
            </a:r>
          </a:p>
          <a:p>
            <a:pPr lvl="1"/>
            <a:r>
              <a:rPr lang="en-US" sz="2800" u="sng" dirty="0" smtClean="0"/>
              <a:t>In </a:t>
            </a:r>
            <a:r>
              <a:rPr lang="en-US" sz="2800" b="1" u="sng" dirty="0" smtClean="0"/>
              <a:t>our</a:t>
            </a:r>
            <a:r>
              <a:rPr lang="en-US" sz="2800" u="sng" dirty="0" smtClean="0"/>
              <a:t> case</a:t>
            </a:r>
            <a:r>
              <a:rPr lang="en-US" sz="2800" dirty="0" smtClean="0"/>
              <a:t>: </a:t>
            </a:r>
          </a:p>
          <a:p>
            <a:pPr lvl="2"/>
            <a:r>
              <a:rPr lang="en-US" sz="2400" dirty="0"/>
              <a:t>T</a:t>
            </a:r>
            <a:r>
              <a:rPr lang="en-US" sz="2400" dirty="0" smtClean="0"/>
              <a:t>he fish occupies a site</a:t>
            </a:r>
          </a:p>
          <a:p>
            <a:pPr lvl="3"/>
            <a:r>
              <a:rPr lang="en-US" sz="2000" dirty="0" smtClean="0"/>
              <a:t>If present, count process due to ___</a:t>
            </a:r>
            <a:r>
              <a:rPr lang="en-US" sz="2000" i="1" dirty="0" smtClean="0"/>
              <a:t>habitat and Brown Trout variables</a:t>
            </a:r>
            <a:r>
              <a:rPr lang="en-US" sz="2000" dirty="0" smtClean="0"/>
              <a:t>____</a:t>
            </a:r>
          </a:p>
          <a:p>
            <a:pPr lvl="2"/>
            <a:r>
              <a:rPr lang="en-US" sz="2400" dirty="0" smtClean="0"/>
              <a:t>The fish is absent from site</a:t>
            </a:r>
          </a:p>
          <a:p>
            <a:pPr lvl="3"/>
            <a:r>
              <a:rPr lang="en-US" sz="2000" dirty="0" smtClean="0"/>
              <a:t>If absent, only possible outcome is zero</a:t>
            </a:r>
          </a:p>
          <a:p>
            <a:pPr lvl="3"/>
            <a:r>
              <a:rPr lang="en-US" sz="2000" dirty="0" smtClean="0"/>
              <a:t>Absence may be function of randomness or, </a:t>
            </a:r>
            <a:endParaRPr lang="en-US" sz="2000" dirty="0"/>
          </a:p>
          <a:p>
            <a:pPr lvl="4"/>
            <a:r>
              <a:rPr lang="en-US" sz="2000" dirty="0" smtClean="0"/>
              <a:t>Extra zero processes can be modeled using covariates</a:t>
            </a:r>
          </a:p>
          <a:p>
            <a:pPr lvl="5"/>
            <a:r>
              <a:rPr lang="en-US" sz="2000" dirty="0" smtClean="0"/>
              <a:t>Do not have to be the same as in the count process</a:t>
            </a:r>
          </a:p>
          <a:p>
            <a:pPr lvl="5"/>
            <a:r>
              <a:rPr lang="en-US" sz="2000" dirty="0" smtClean="0"/>
              <a:t>IMO, this is where random effect option may be interesting</a:t>
            </a:r>
          </a:p>
          <a:p>
            <a:r>
              <a:rPr lang="en-US" sz="3000" dirty="0" smtClean="0"/>
              <a:t>Likelihood function </a:t>
            </a:r>
          </a:p>
          <a:p>
            <a:pPr lvl="1"/>
            <a:r>
              <a:rPr lang="en-US" sz="2600" dirty="0" smtClean="0"/>
              <a:t>theory explained in links provided at end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10444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855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Zero-inflated Model </a:t>
            </a:r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78028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Assumes that a “zero” is due to two different processes</a:t>
            </a:r>
          </a:p>
          <a:p>
            <a:pPr lvl="1"/>
            <a:r>
              <a:rPr lang="en-US" sz="2800" u="sng" dirty="0" smtClean="0"/>
              <a:t>In </a:t>
            </a:r>
            <a:r>
              <a:rPr lang="en-US" sz="2800" b="1" u="sng" dirty="0" smtClean="0"/>
              <a:t>our</a:t>
            </a:r>
            <a:r>
              <a:rPr lang="en-US" sz="2800" u="sng" dirty="0" smtClean="0"/>
              <a:t> case</a:t>
            </a:r>
            <a:r>
              <a:rPr lang="en-US" sz="2800" dirty="0" smtClean="0"/>
              <a:t>: </a:t>
            </a:r>
          </a:p>
          <a:p>
            <a:pPr lvl="2"/>
            <a:r>
              <a:rPr lang="en-US" sz="2400" dirty="0"/>
              <a:t>T</a:t>
            </a:r>
            <a:r>
              <a:rPr lang="en-US" sz="2400" dirty="0" smtClean="0"/>
              <a:t>he fish occupies a site</a:t>
            </a:r>
          </a:p>
          <a:p>
            <a:pPr lvl="3"/>
            <a:r>
              <a:rPr lang="en-US" sz="2000" dirty="0" smtClean="0"/>
              <a:t>If present, count process due to ___</a:t>
            </a:r>
            <a:r>
              <a:rPr lang="en-US" sz="2000" i="1" dirty="0" smtClean="0"/>
              <a:t>habitat and Brown Trout variables</a:t>
            </a:r>
            <a:r>
              <a:rPr lang="en-US" sz="2000" dirty="0" smtClean="0"/>
              <a:t>____</a:t>
            </a:r>
          </a:p>
          <a:p>
            <a:pPr lvl="2"/>
            <a:r>
              <a:rPr lang="en-US" sz="2400" dirty="0" smtClean="0"/>
              <a:t>The fish is absent from site</a:t>
            </a:r>
          </a:p>
          <a:p>
            <a:pPr lvl="3"/>
            <a:r>
              <a:rPr lang="en-US" sz="2000" dirty="0" smtClean="0"/>
              <a:t>If absent, only possible outcome is zero</a:t>
            </a:r>
          </a:p>
          <a:p>
            <a:pPr lvl="3"/>
            <a:r>
              <a:rPr lang="en-US" sz="2000" dirty="0" smtClean="0"/>
              <a:t>Absence may be function of randomness or, </a:t>
            </a:r>
            <a:endParaRPr lang="en-US" sz="2000" dirty="0"/>
          </a:p>
          <a:p>
            <a:pPr lvl="4"/>
            <a:r>
              <a:rPr lang="en-US" sz="2000" dirty="0" smtClean="0"/>
              <a:t>Extra zero processes can be modeled using covariates</a:t>
            </a:r>
          </a:p>
          <a:p>
            <a:pPr lvl="5"/>
            <a:r>
              <a:rPr lang="en-US" sz="2000" dirty="0" smtClean="0"/>
              <a:t>Do not have to be the same as in the count process</a:t>
            </a:r>
          </a:p>
          <a:p>
            <a:pPr lvl="5"/>
            <a:r>
              <a:rPr lang="en-US" sz="2000" dirty="0" smtClean="0"/>
              <a:t>IMO, this is where random effect option may be interesting</a:t>
            </a:r>
          </a:p>
          <a:p>
            <a:r>
              <a:rPr lang="en-US" sz="3000" dirty="0" smtClean="0"/>
              <a:t>Likelihood function </a:t>
            </a:r>
          </a:p>
          <a:p>
            <a:pPr lvl="1"/>
            <a:r>
              <a:rPr lang="en-US" sz="2600" dirty="0" smtClean="0"/>
              <a:t>theory explained in links provided at end</a:t>
            </a: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3" y="3473117"/>
            <a:ext cx="11202877" cy="1541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46" y="2118854"/>
            <a:ext cx="2809875" cy="1628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2419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2476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7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Conclusions, Issues,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0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Primer: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4993"/>
            <a:ext cx="10515600" cy="4351338"/>
          </a:xfrm>
        </p:spPr>
        <p:txBody>
          <a:bodyPr>
            <a:noAutofit/>
          </a:bodyPr>
          <a:lstStyle/>
          <a:p>
            <a:r>
              <a:rPr lang="en-US" sz="3200" dirty="0" smtClean="0"/>
              <a:t>Not an expert! </a:t>
            </a:r>
          </a:p>
          <a:p>
            <a:r>
              <a:rPr lang="en-US" sz="3200" dirty="0" smtClean="0"/>
              <a:t>Objectives:</a:t>
            </a:r>
          </a:p>
          <a:p>
            <a:pPr lvl="1"/>
            <a:r>
              <a:rPr lang="en-US" sz="2800" dirty="0" smtClean="0"/>
              <a:t>Introduce you to zero-inflated models &amp; </a:t>
            </a:r>
            <a:r>
              <a:rPr lang="en-US" sz="2800" dirty="0" err="1" smtClean="0"/>
              <a:t>pscl</a:t>
            </a:r>
            <a:r>
              <a:rPr lang="en-US" sz="2800" dirty="0" smtClean="0"/>
              <a:t> package</a:t>
            </a:r>
          </a:p>
          <a:p>
            <a:pPr lvl="1"/>
            <a:r>
              <a:rPr lang="en-US" sz="2800" dirty="0" smtClean="0"/>
              <a:t>Receive feedback on modeling specifics</a:t>
            </a:r>
          </a:p>
          <a:p>
            <a:pPr lvl="1"/>
            <a:r>
              <a:rPr lang="en-US" sz="2800" dirty="0" smtClean="0"/>
              <a:t>Statistical alternatives?</a:t>
            </a:r>
          </a:p>
          <a:p>
            <a:pPr marL="0" indent="0">
              <a:buNone/>
            </a:pPr>
            <a:endParaRPr lang="en-US" sz="3200" dirty="0" smtClean="0"/>
          </a:p>
          <a:p>
            <a:r>
              <a:rPr lang="en-US" sz="3200" dirty="0" smtClean="0"/>
              <a:t>Cool fish pics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1932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39126" cy="4351338"/>
          </a:xfrm>
        </p:spPr>
        <p:txBody>
          <a:bodyPr/>
          <a:lstStyle/>
          <a:p>
            <a:r>
              <a:rPr lang="en-US" u="sng" dirty="0" smtClean="0"/>
              <a:t>Study Purpose: </a:t>
            </a:r>
          </a:p>
          <a:p>
            <a:pPr lvl="1"/>
            <a:r>
              <a:rPr lang="en-US" dirty="0" smtClean="0"/>
              <a:t>Assess stream fish communities in Northeast Iowa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Evaluate distributions and relationships with habitat features and non-native piscivore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84" y="710644"/>
            <a:ext cx="6276474" cy="54663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629284" y="689352"/>
            <a:ext cx="2398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Carpenter et al. 2011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3727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39126" cy="4351338"/>
          </a:xfrm>
        </p:spPr>
        <p:txBody>
          <a:bodyPr/>
          <a:lstStyle/>
          <a:p>
            <a:r>
              <a:rPr lang="en-US" u="sng" dirty="0" smtClean="0"/>
              <a:t>Study Purpose: 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Assess stream fish communities in Northeast Iowa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Evaluate distributions and relationships with habitat features and non-native piscivore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03"/>
          <a:stretch/>
        </p:blipFill>
        <p:spPr>
          <a:xfrm>
            <a:off x="8609893" y="3256547"/>
            <a:ext cx="3404641" cy="34174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76696" y="1319457"/>
            <a:ext cx="5326656" cy="29962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772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632" y="347329"/>
            <a:ext cx="10515600" cy="1325563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632" y="1690688"/>
            <a:ext cx="4239126" cy="4351338"/>
          </a:xfrm>
        </p:spPr>
        <p:txBody>
          <a:bodyPr/>
          <a:lstStyle/>
          <a:p>
            <a:r>
              <a:rPr lang="en-US" u="sng" dirty="0" smtClean="0"/>
              <a:t>Study Area: </a:t>
            </a:r>
          </a:p>
          <a:p>
            <a:pPr lvl="1"/>
            <a:r>
              <a:rPr lang="en-US" dirty="0" smtClean="0"/>
              <a:t>NE Iowa</a:t>
            </a:r>
          </a:p>
          <a:p>
            <a:pPr lvl="1"/>
            <a:r>
              <a:rPr lang="en-US" dirty="0" smtClean="0"/>
              <a:t>Driftless Area ecoregion</a:t>
            </a:r>
          </a:p>
          <a:p>
            <a:pPr lvl="1"/>
            <a:r>
              <a:rPr lang="en-US" dirty="0" smtClean="0"/>
              <a:t>Upper Iowa, Yellow, Little Maquoketa watersheds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79" y="646239"/>
            <a:ext cx="7234889" cy="55905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837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9" y="132515"/>
            <a:ext cx="10515600" cy="813970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31" y="871060"/>
            <a:ext cx="4367463" cy="588712"/>
          </a:xfrm>
        </p:spPr>
        <p:txBody>
          <a:bodyPr/>
          <a:lstStyle/>
          <a:p>
            <a:r>
              <a:rPr lang="en-US" dirty="0" smtClean="0"/>
              <a:t>Focal species and habitats: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01" y="1641530"/>
            <a:ext cx="3641057" cy="4854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6" r="19801"/>
          <a:stretch/>
        </p:blipFill>
        <p:spPr>
          <a:xfrm>
            <a:off x="8077200" y="1641530"/>
            <a:ext cx="3878180" cy="4914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5" t="30364" r="8823" b="12035"/>
          <a:stretch/>
        </p:blipFill>
        <p:spPr>
          <a:xfrm>
            <a:off x="4771317" y="1729196"/>
            <a:ext cx="2555924" cy="1051168"/>
          </a:xfrm>
          <a:prstGeom prst="rect">
            <a:avLst/>
          </a:prstGeom>
          <a:ln w="38100" cap="sq">
            <a:solidFill>
              <a:srgbClr val="0964F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01" y="5285210"/>
            <a:ext cx="2377121" cy="1211063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2147" y="5395002"/>
            <a:ext cx="2263233" cy="1101271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6" r="45229"/>
          <a:stretch/>
        </p:blipFill>
        <p:spPr>
          <a:xfrm rot="5400000">
            <a:off x="5345329" y="4389071"/>
            <a:ext cx="1598567" cy="26158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loud Callout 9"/>
          <p:cNvSpPr/>
          <p:nvPr/>
        </p:nvSpPr>
        <p:spPr>
          <a:xfrm>
            <a:off x="5133474" y="3793959"/>
            <a:ext cx="1657752" cy="711443"/>
          </a:xfrm>
          <a:prstGeom prst="cloudCallout">
            <a:avLst>
              <a:gd name="adj1" fmla="val -36275"/>
              <a:gd name="adj2" fmla="val 1890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Am </a:t>
            </a:r>
            <a:r>
              <a:rPr lang="en-US" dirty="0" err="1" smtClean="0"/>
              <a:t>smol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3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663" y="188114"/>
            <a:ext cx="10515600" cy="709696"/>
          </a:xfrm>
        </p:spPr>
        <p:txBody>
          <a:bodyPr/>
          <a:lstStyle/>
          <a:p>
            <a:r>
              <a:rPr lang="en-US" dirty="0" smtClean="0"/>
              <a:t>Methods: Data collection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73" y="1158292"/>
            <a:ext cx="9261379" cy="5297867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73" y="1139577"/>
            <a:ext cx="3175039" cy="53165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43" b="27048"/>
          <a:stretch/>
        </p:blipFill>
        <p:spPr>
          <a:xfrm>
            <a:off x="4724130" y="1127999"/>
            <a:ext cx="3879591" cy="2207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24131" y="4180501"/>
            <a:ext cx="3879590" cy="22756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17746" y="2398451"/>
            <a:ext cx="5284595" cy="28914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21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272" y="277563"/>
            <a:ext cx="3932237" cy="572670"/>
          </a:xfrm>
        </p:spPr>
        <p:txBody>
          <a:bodyPr/>
          <a:lstStyle/>
          <a:p>
            <a:r>
              <a:rPr lang="en-US" dirty="0" smtClean="0"/>
              <a:t>Methods: Analysis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251" y="1507959"/>
            <a:ext cx="6983780" cy="3879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9928" y="987426"/>
            <a:ext cx="4458535" cy="553369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 smtClean="0"/>
              <a:t>Goals: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Determine relationship strength and 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Predict species counts based on covariates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 smtClean="0"/>
              <a:t>Response Variable of interest: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Species specific 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Typical standard in fisheries is CPUE or in streams (#fish/length sampled)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 smtClean="0"/>
              <a:t>Explanatory Variables: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Habitat features: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Watershed level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Instream and riparian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Brown Trout: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Median body length (mm)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Relative abundance (CPUE)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42442" y="5477920"/>
            <a:ext cx="1549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Roff</a:t>
            </a:r>
            <a:r>
              <a:rPr lang="en-US" sz="1600" dirty="0" smtClean="0"/>
              <a:t> et al. 2018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2729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2476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7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530</Words>
  <Application>Microsoft Office PowerPoint</Application>
  <PresentationFormat>Widescreen</PresentationFormat>
  <Paragraphs>108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Modeling zero-inflated count data in R</vt:lpstr>
      <vt:lpstr>Primer:</vt:lpstr>
      <vt:lpstr>Background</vt:lpstr>
      <vt:lpstr>Background</vt:lpstr>
      <vt:lpstr>Background</vt:lpstr>
      <vt:lpstr>Background</vt:lpstr>
      <vt:lpstr>Methods: Data collection</vt:lpstr>
      <vt:lpstr>Methods: Analysis</vt:lpstr>
      <vt:lpstr>PowerPoint Presentation</vt:lpstr>
      <vt:lpstr>Model Options: </vt:lpstr>
      <vt:lpstr>Poisson vs. Negative Binomial:</vt:lpstr>
      <vt:lpstr>Zero-inflated Model Description</vt:lpstr>
      <vt:lpstr>Zero-inflated Model Description</vt:lpstr>
      <vt:lpstr>PowerPoint Presentation</vt:lpstr>
      <vt:lpstr>General Conclusions, Issues, Questions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zero-inflated count data in R</dc:title>
  <dc:creator>Kelly, Brett B [NREM]</dc:creator>
  <cp:lastModifiedBy>Kelly, Brett B [NREM]</cp:lastModifiedBy>
  <cp:revision>25</cp:revision>
  <dcterms:created xsi:type="dcterms:W3CDTF">2020-06-04T15:17:38Z</dcterms:created>
  <dcterms:modified xsi:type="dcterms:W3CDTF">2020-06-04T19:22:46Z</dcterms:modified>
</cp:coreProperties>
</file>